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4" r:id="rId5"/>
    <p:sldId id="271" r:id="rId6"/>
    <p:sldId id="261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03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BD55E-075B-4483-8C93-3B27C6DBC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97E4D6-759F-4A2E-B3AE-B00867D138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DF351-0901-4C43-9980-C1D786D85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CAC1D-AEA5-4D91-A1CF-D5408BCAA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2DB31B-293E-4232-90C8-EFB6D104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2660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D824-799B-413E-8666-4F7EF4637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DD25DA-EF50-4C12-A2AA-C64337B980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B17E7C-4A17-415A-A162-72A5672CC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2ED29-DC06-4651-8A64-A2266C1BA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08337-8157-452B-BF43-4054EDB15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761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6E1584-C4C9-4732-A312-76EA6D5CFB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9AB967-EAA4-4F9A-B5FB-C2F461D571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FCBA5-73A5-4B88-87EF-32C8FBD7A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EA0F4-D047-450D-82AF-4E93EF5E5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9B80B-B196-41FB-BBE5-1848163EC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7413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3ED50-3056-4841-A199-50E5645F8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91198-987C-4118-B528-6D787CDA1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613D4D-3C68-483C-AE66-89F747A91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4E09E-2CB7-426E-AE0F-38D11BCAE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937DD-505E-4C2A-861C-3BC8B5899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2785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081F6-4D11-446E-9B43-F9D6A8C5E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249E44-3771-4BF1-B02B-72E9B968A0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E3666-D5C9-444E-9C02-768F05535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98AAB-E9FE-4B46-948D-FFB889620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5093D-9F04-49EB-B6D5-A1C169F5D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913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4700C-480C-47ED-BC50-2810231C0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68FAC-8314-4470-98DE-7E1B917366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0388E-09B7-4DD6-A879-C01518E913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11A944-CF5E-48F9-A417-5D74B060A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DEDB3-AD6A-4BAB-A7B9-D80D0F70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753941-8DC4-4400-8696-F5532F44A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3620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7941B-43F7-4EF5-9FAB-196CDA57D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7DB86C-E3F4-4888-AFB7-CD7EF7779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F2D343-B7FD-4EB5-87D1-853D9E2AB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BE4CEC-7754-4F2A-A99C-C8E3E66BF2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DC8BB-F6B8-4C74-A6D4-4D4612C22B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EB6D86-EE2F-49E5-859F-E892B6425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B3651B-78D8-402A-B1FB-5BED62AF7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F44631-69A1-48A8-BA86-DAC494267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3487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46183-AB08-40A3-8937-3BBCD063A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10ADE4-2605-42B5-B6BD-3D2A4C8CD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80DA2C-2093-431E-8425-6A9F7C366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D0EFA-599A-4FEF-9C20-B474056CA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6001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F2414A-852F-4301-9192-BD5455D3D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9CA993-6144-4BC7-BB95-2190AD2C5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A63CEE-306D-4DC5-8FDD-97D3050D8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524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42788-29E5-4733-89CD-163236138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F9F5B-037F-406E-A42C-0663B4E87A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6309C9-C166-4101-B3FB-30187C01BA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EADF75-30F8-40DE-840E-4DBA0ACF7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779836-4074-4245-AB0E-903351DF5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1D8830-8622-44C3-8F7E-2009EBD29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7964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AEDEE-ACA7-4DA4-9D1B-40EF965B5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E73B5F-1617-4847-8868-0527F1A5D2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7AEC7-F48F-4C52-B80A-4FFF26E62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EC512-E8B4-4743-AAC7-6FF7CB910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97791E-3146-4B14-B7B9-34F7A74E3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81397-0D87-4DEE-8DDE-5E2FF64A9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59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EE54A3-5E00-4445-8D92-FD738FF73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04651-A387-4A6C-8FF8-BF5469C5E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690D8-FF52-46FA-B44F-83A310F233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B203E-C56D-4871-BDAD-7145D6560057}" type="datetimeFigureOut">
              <a:rPr lang="en-GB" smtClean="0"/>
              <a:t>03/12/2018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F1C1F-5516-405C-A227-970DD7B1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77D59-CD05-4B5A-AC07-EA98D9690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820DA2-652B-480E-8089-6A93259036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3374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DCECD-0CD4-4773-B646-2125AACB4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AA35DB-9E0B-4FA5-A451-63E64F3F77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E518CE-E9E9-42A5-873B-2EF212B8A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35DD85-DD14-4741-9C3D-BF35BCB55D41}"/>
              </a:ext>
            </a:extLst>
          </p:cNvPr>
          <p:cNvSpPr/>
          <p:nvPr/>
        </p:nvSpPr>
        <p:spPr>
          <a:xfrm>
            <a:off x="3708519" y="3125242"/>
            <a:ext cx="477496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b="1" dirty="0">
                <a:solidFill>
                  <a:srgbClr val="97033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Railway.Manage();</a:t>
            </a:r>
            <a:endParaRPr lang="en-GB" sz="4400" dirty="0">
              <a:solidFill>
                <a:srgbClr val="97033D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F80661C-FFF1-40C8-94DD-27B3EF1F256D}"/>
              </a:ext>
            </a:extLst>
          </p:cNvPr>
          <p:cNvCxnSpPr>
            <a:cxnSpLocks/>
          </p:cNvCxnSpPr>
          <p:nvPr/>
        </p:nvCxnSpPr>
        <p:spPr>
          <a:xfrm>
            <a:off x="4572000" y="3894683"/>
            <a:ext cx="26989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380EB25-3C7C-4565-9019-0BB796B8321D}"/>
              </a:ext>
            </a:extLst>
          </p:cNvPr>
          <p:cNvSpPr txBox="1"/>
          <p:nvPr/>
        </p:nvSpPr>
        <p:spPr>
          <a:xfrm>
            <a:off x="3613356" y="3999160"/>
            <a:ext cx="609775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java application made by the following students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7EB824-3B56-492C-B1CB-47F21AC89DE5}"/>
              </a:ext>
            </a:extLst>
          </p:cNvPr>
          <p:cNvSpPr txBox="1"/>
          <p:nvPr/>
        </p:nvSpPr>
        <p:spPr>
          <a:xfrm>
            <a:off x="5118570" y="4490583"/>
            <a:ext cx="4653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Munnera Alhajri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Rahaf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Alzahrani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Reema Alyousef 	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Tasneem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Dosoqi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 result for â«Ø¬Ø§ÙØ¹Ø© Ø§ÙØ§ÙØ§Ù Ø¹Ø¨Ø¯Ø§ÙØ±Ø­ÙÙ Ø¨Ù ÙÙØµÙâ¬â">
            <a:extLst>
              <a:ext uri="{FF2B5EF4-FFF2-40B4-BE49-F238E27FC236}">
                <a16:creationId xmlns:a16="http://schemas.microsoft.com/office/drawing/2014/main" id="{B43B42FB-AD26-45F7-AA41-B0093CD58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0050" y="4918588"/>
            <a:ext cx="4171950" cy="191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25463D-51BC-4E60-8CF4-C8705A5B0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12161"/>
            <a:ext cx="2206951" cy="89147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3EAE33A-2CE8-46A4-99B8-29A64523D540}"/>
              </a:ext>
            </a:extLst>
          </p:cNvPr>
          <p:cNvSpPr/>
          <p:nvPr/>
        </p:nvSpPr>
        <p:spPr>
          <a:xfrm>
            <a:off x="233516" y="213852"/>
            <a:ext cx="11724968" cy="643029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062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DC8AC39-3AEF-43F5-B3A7-0629FB4AA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387" y="761981"/>
            <a:ext cx="7515226" cy="533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399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DC8AC39-3AEF-43F5-B3A7-0629FB4AA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520" y="761981"/>
            <a:ext cx="7680960" cy="533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584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DC8AC39-3AEF-43F5-B3A7-0629FB4AA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830" y="761981"/>
            <a:ext cx="8054340" cy="533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219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DC8AC39-3AEF-43F5-B3A7-0629FB4AA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528" y="761981"/>
            <a:ext cx="8036945" cy="533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645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DC8AC39-3AEF-43F5-B3A7-0629FB4AA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965" y="761981"/>
            <a:ext cx="7676070" cy="533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125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DC8AC39-3AEF-43F5-B3A7-0629FB4AA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496" y="761981"/>
            <a:ext cx="7889008" cy="533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033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DC8AC39-3AEF-43F5-B3A7-0629FB4AA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070" y="761981"/>
            <a:ext cx="8023860" cy="533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676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481E1F8-2CA5-47CA-8F46-7CEBABC644E8}"/>
              </a:ext>
            </a:extLst>
          </p:cNvPr>
          <p:cNvSpPr/>
          <p:nvPr/>
        </p:nvSpPr>
        <p:spPr>
          <a:xfrm>
            <a:off x="2365267" y="2707832"/>
            <a:ext cx="746146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6600" b="1" dirty="0">
                <a:solidFill>
                  <a:srgbClr val="97033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for listening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F1AE6F-D79D-4F08-B18C-58888D5CED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4205894"/>
            <a:ext cx="3070860" cy="160054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6B6B885-6C57-4BF8-81FF-E1514A515E50}"/>
              </a:ext>
            </a:extLst>
          </p:cNvPr>
          <p:cNvCxnSpPr>
            <a:cxnSpLocks/>
          </p:cNvCxnSpPr>
          <p:nvPr/>
        </p:nvCxnSpPr>
        <p:spPr>
          <a:xfrm>
            <a:off x="4152900" y="3839551"/>
            <a:ext cx="358902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9152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832C177-F748-4A5E-8621-5458185C4E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5807805"/>
              </p:ext>
            </p:extLst>
          </p:nvPr>
        </p:nvGraphicFramePr>
        <p:xfrm>
          <a:off x="2508116" y="975360"/>
          <a:ext cx="7298823" cy="4808220"/>
        </p:xfrm>
        <a:graphic>
          <a:graphicData uri="http://schemas.openxmlformats.org/drawingml/2006/table">
            <a:tbl>
              <a:tblPr firstRow="1" firstCol="1" bandRow="1">
                <a:tableStyleId>{F2DE63D5-997A-4646-A377-4702673A728D}</a:tableStyleId>
              </a:tblPr>
              <a:tblGrid>
                <a:gridCol w="381710">
                  <a:extLst>
                    <a:ext uri="{9D8B030D-6E8A-4147-A177-3AD203B41FA5}">
                      <a16:colId xmlns:a16="http://schemas.microsoft.com/office/drawing/2014/main" val="1847675972"/>
                    </a:ext>
                  </a:extLst>
                </a:gridCol>
                <a:gridCol w="1921728">
                  <a:extLst>
                    <a:ext uri="{9D8B030D-6E8A-4147-A177-3AD203B41FA5}">
                      <a16:colId xmlns:a16="http://schemas.microsoft.com/office/drawing/2014/main" val="996275712"/>
                    </a:ext>
                  </a:extLst>
                </a:gridCol>
                <a:gridCol w="1230143">
                  <a:extLst>
                    <a:ext uri="{9D8B030D-6E8A-4147-A177-3AD203B41FA5}">
                      <a16:colId xmlns:a16="http://schemas.microsoft.com/office/drawing/2014/main" val="2246385998"/>
                    </a:ext>
                  </a:extLst>
                </a:gridCol>
                <a:gridCol w="3765242">
                  <a:extLst>
                    <a:ext uri="{9D8B030D-6E8A-4147-A177-3AD203B41FA5}">
                      <a16:colId xmlns:a16="http://schemas.microsoft.com/office/drawing/2014/main" val="1466980006"/>
                    </a:ext>
                  </a:extLst>
                </a:gridCol>
              </a:tblGrid>
              <a:tr h="508381">
                <a:tc>
                  <a:txBody>
                    <a:bodyPr/>
                    <a:lstStyle/>
                    <a:p>
                      <a:pPr marL="81915" marR="28575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 </a:t>
                      </a:r>
                      <a:endParaRPr lang="en-GB" sz="120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>
                    <a:solidFill>
                      <a:srgbClr val="97033D"/>
                    </a:solidFill>
                  </a:tcPr>
                </a:tc>
                <a:tc>
                  <a:txBody>
                    <a:bodyPr/>
                    <a:lstStyle/>
                    <a:p>
                      <a:pPr marL="81915" marR="62865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Name </a:t>
                      </a:r>
                      <a:endParaRPr lang="en-GB" sz="1200" dirty="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>
                    <a:solidFill>
                      <a:srgbClr val="97033D"/>
                    </a:solidFill>
                  </a:tcPr>
                </a:tc>
                <a:tc>
                  <a:txBody>
                    <a:bodyPr/>
                    <a:lstStyle/>
                    <a:p>
                      <a:pPr marL="81915" marR="59055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ID </a:t>
                      </a:r>
                      <a:endParaRPr lang="en-GB" sz="1200" dirty="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>
                    <a:solidFill>
                      <a:srgbClr val="97033D"/>
                    </a:solidFill>
                  </a:tcPr>
                </a:tc>
                <a:tc>
                  <a:txBody>
                    <a:bodyPr/>
                    <a:lstStyle/>
                    <a:p>
                      <a:pPr marL="81915" marR="62230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Role Participated in </a:t>
                      </a:r>
                      <a:endParaRPr lang="en-GB" sz="1200" dirty="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>
                    <a:solidFill>
                      <a:srgbClr val="9703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202091"/>
                  </a:ext>
                </a:extLst>
              </a:tr>
              <a:tr h="800096">
                <a:tc>
                  <a:txBody>
                    <a:bodyPr/>
                    <a:lstStyle/>
                    <a:p>
                      <a:pPr marL="81915" indent="-6350"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 </a:t>
                      </a:r>
                      <a:endParaRPr lang="en-GB" sz="120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Muneera</a:t>
                      </a: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Abdullah </a:t>
                      </a:r>
                      <a:r>
                        <a:rPr lang="en-US" sz="1100" dirty="0" err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Alhajri</a:t>
                      </a: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 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81915" marR="25400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</a:rPr>
                        <a:t>2160007230 </a:t>
                      </a:r>
                      <a:endParaRPr lang="en-GB" sz="1100" dirty="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/>
                </a:tc>
                <a:tc>
                  <a:txBody>
                    <a:bodyPr/>
                    <a:lstStyle/>
                    <a:p>
                      <a:pPr marL="81915" marR="29210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mbria" panose="02040503050406030204" pitchFamily="18" charset="0"/>
                          <a:cs typeface="Arial" panose="020B0604020202020204" pitchFamily="34" charset="0"/>
                        </a:rPr>
                        <a:t>Project Manager</a:t>
                      </a:r>
                    </a:p>
                  </a:txBody>
                  <a:tcPr marL="95250" marR="35560" marT="37465" marB="0"/>
                </a:tc>
                <a:extLst>
                  <a:ext uri="{0D108BD9-81ED-4DB2-BD59-A6C34878D82A}">
                    <a16:rowId xmlns:a16="http://schemas.microsoft.com/office/drawing/2014/main" val="1331291137"/>
                  </a:ext>
                </a:extLst>
              </a:tr>
              <a:tr h="1166581">
                <a:tc>
                  <a:txBody>
                    <a:bodyPr/>
                    <a:lstStyle/>
                    <a:p>
                      <a:pPr marL="81915" indent="-6350"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 </a:t>
                      </a:r>
                      <a:endParaRPr lang="en-GB" sz="120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Reema Ibrahim </a:t>
                      </a:r>
                      <a:r>
                        <a:rPr lang="en-US" sz="1100" dirty="0" err="1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Alyousef</a:t>
                      </a:r>
                      <a:endParaRPr lang="en-GB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81915" marR="25400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</a:rPr>
                        <a:t>2160003133</a:t>
                      </a:r>
                      <a:endParaRPr lang="en-GB" sz="1100" dirty="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/>
                </a:tc>
                <a:tc>
                  <a:txBody>
                    <a:bodyPr/>
                    <a:lstStyle/>
                    <a:p>
                      <a:pPr marL="81915" marR="29210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mbria" panose="02040503050406030204" pitchFamily="18" charset="0"/>
                          <a:cs typeface="Arial" panose="020B0604020202020204" pitchFamily="34" charset="0"/>
                        </a:rPr>
                        <a:t>Development Team Leader</a:t>
                      </a:r>
                    </a:p>
                  </a:txBody>
                  <a:tcPr marL="95250" marR="35560" marT="37465" marB="0"/>
                </a:tc>
                <a:extLst>
                  <a:ext uri="{0D108BD9-81ED-4DB2-BD59-A6C34878D82A}">
                    <a16:rowId xmlns:a16="http://schemas.microsoft.com/office/drawing/2014/main" val="2643707606"/>
                  </a:ext>
                </a:extLst>
              </a:tr>
              <a:tr h="1166581">
                <a:tc>
                  <a:txBody>
                    <a:bodyPr/>
                    <a:lstStyle/>
                    <a:p>
                      <a:pPr marL="81915" indent="-6350"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 </a:t>
                      </a:r>
                      <a:endParaRPr lang="en-GB" sz="120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/>
                </a:tc>
                <a:tc>
                  <a:txBody>
                    <a:bodyPr/>
                    <a:lstStyle/>
                    <a:p>
                      <a:pPr marL="81915" marR="27940" indent="-6350"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</a:rPr>
                        <a:t>Rahaf Saleh </a:t>
                      </a:r>
                      <a:r>
                        <a:rPr lang="en-GB" sz="1100" dirty="0" err="1">
                          <a:effectLst/>
                        </a:rPr>
                        <a:t>Alzahrani</a:t>
                      </a:r>
                      <a:r>
                        <a:rPr lang="en-GB" sz="1100" dirty="0">
                          <a:effectLst/>
                        </a:rPr>
                        <a:t> </a:t>
                      </a:r>
                      <a:endParaRPr lang="en-GB" sz="1100" dirty="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/>
                </a:tc>
                <a:tc>
                  <a:txBody>
                    <a:bodyPr/>
                    <a:lstStyle/>
                    <a:p>
                      <a:pPr marL="81915" marR="25400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</a:rPr>
                        <a:t>2160006662</a:t>
                      </a:r>
                      <a:endParaRPr lang="en-GB" sz="1100" dirty="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/>
                </a:tc>
                <a:tc>
                  <a:txBody>
                    <a:bodyPr/>
                    <a:lstStyle/>
                    <a:p>
                      <a:pPr marL="81915" marR="29210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mbria" panose="02040503050406030204" pitchFamily="18" charset="0"/>
                          <a:cs typeface="Arial" panose="020B0604020202020204" pitchFamily="34" charset="0"/>
                        </a:rPr>
                        <a:t>Head of Research Team</a:t>
                      </a:r>
                    </a:p>
                  </a:txBody>
                  <a:tcPr marL="95250" marR="35560" marT="37465" marB="0"/>
                </a:tc>
                <a:extLst>
                  <a:ext uri="{0D108BD9-81ED-4DB2-BD59-A6C34878D82A}">
                    <a16:rowId xmlns:a16="http://schemas.microsoft.com/office/drawing/2014/main" val="3223657776"/>
                  </a:ext>
                </a:extLst>
              </a:tr>
              <a:tr h="1166581">
                <a:tc>
                  <a:txBody>
                    <a:bodyPr/>
                    <a:lstStyle/>
                    <a:p>
                      <a:pPr marL="81915" indent="-6350"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4 </a:t>
                      </a:r>
                      <a:endParaRPr lang="en-GB" sz="120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Cambria" panose="02040503050406030204" pitchFamily="18" charset="0"/>
                      </a:endParaRPr>
                    </a:p>
                  </a:txBody>
                  <a:tcPr marL="95250" marR="35560" marT="37465" marB="0"/>
                </a:tc>
                <a:tc>
                  <a:txBody>
                    <a:bodyPr/>
                    <a:lstStyle/>
                    <a:p>
                      <a:pPr marL="81915" marR="27940" indent="-6350"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mbria" panose="02040503050406030204" pitchFamily="18" charset="0"/>
                          <a:cs typeface="Arial" panose="020B0604020202020204" pitchFamily="34" charset="0"/>
                        </a:rPr>
                        <a:t>Tasneem </a:t>
                      </a:r>
                      <a:r>
                        <a:rPr lang="en-GB" sz="11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mbria" panose="02040503050406030204" pitchFamily="18" charset="0"/>
                          <a:cs typeface="Arial" panose="020B0604020202020204" pitchFamily="34" charset="0"/>
                        </a:rPr>
                        <a:t>Hamdy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mbria" panose="020405030504060302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GB" sz="11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mbria" panose="02040503050406030204" pitchFamily="18" charset="0"/>
                          <a:cs typeface="Arial" panose="020B0604020202020204" pitchFamily="34" charset="0"/>
                        </a:rPr>
                        <a:t>dosoqi</a:t>
                      </a: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mbria" panose="02040503050406030204" pitchFamily="18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95250" marR="35560" marT="37465" marB="0"/>
                </a:tc>
                <a:tc>
                  <a:txBody>
                    <a:bodyPr/>
                    <a:lstStyle/>
                    <a:p>
                      <a:pPr marL="81915" marR="25400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mbria" panose="02040503050406030204" pitchFamily="18" charset="0"/>
                          <a:cs typeface="Arial" panose="020B0604020202020204" pitchFamily="34" charset="0"/>
                        </a:rPr>
                        <a:t>2160007430</a:t>
                      </a:r>
                    </a:p>
                  </a:txBody>
                  <a:tcPr marL="95250" marR="35560" marT="37465" marB="0"/>
                </a:tc>
                <a:tc>
                  <a:txBody>
                    <a:bodyPr/>
                    <a:lstStyle/>
                    <a:p>
                      <a:pPr marL="81915" marR="29210" indent="-6350"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Testing Team Leader</a:t>
                      </a:r>
                      <a:endParaRPr lang="en-GB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mbria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95250" marR="35560" marT="37465" marB="0"/>
                </a:tc>
                <a:extLst>
                  <a:ext uri="{0D108BD9-81ED-4DB2-BD59-A6C34878D82A}">
                    <a16:rowId xmlns:a16="http://schemas.microsoft.com/office/drawing/2014/main" val="2856650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8309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62B1C5-A784-494A-9E0D-5C536D73E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4998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AF85BDC-CBC4-4753-89FD-C5A30C003F75}"/>
              </a:ext>
            </a:extLst>
          </p:cNvPr>
          <p:cNvSpPr/>
          <p:nvPr/>
        </p:nvSpPr>
        <p:spPr>
          <a:xfrm>
            <a:off x="3792339" y="161062"/>
            <a:ext cx="409439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b="1" dirty="0">
                <a:solidFill>
                  <a:srgbClr val="97033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Railway</a:t>
            </a:r>
            <a:r>
              <a:rPr lang="en-GB" sz="4400" b="1" dirty="0">
                <a:solidFill>
                  <a:srgbClr val="97033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GB" sz="3600" b="1" dirty="0">
                <a:solidFill>
                  <a:srgbClr val="97033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</a:t>
            </a:r>
            <a:r>
              <a:rPr lang="en-GB" sz="4400" b="1" dirty="0">
                <a:solidFill>
                  <a:srgbClr val="97033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GB" sz="4400" dirty="0">
              <a:solidFill>
                <a:srgbClr val="97033D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4A13B18-01E4-447E-B882-2F45038EB83F}"/>
              </a:ext>
            </a:extLst>
          </p:cNvPr>
          <p:cNvCxnSpPr>
            <a:cxnSpLocks/>
          </p:cNvCxnSpPr>
          <p:nvPr/>
        </p:nvCxnSpPr>
        <p:spPr>
          <a:xfrm>
            <a:off x="3792339" y="855166"/>
            <a:ext cx="5786001" cy="219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2CC1D9D-7F09-488C-AA1F-DC50B3E74619}"/>
              </a:ext>
            </a:extLst>
          </p:cNvPr>
          <p:cNvSpPr txBox="1"/>
          <p:nvPr/>
        </p:nvSpPr>
        <p:spPr>
          <a:xfrm>
            <a:off x="3870960" y="1127760"/>
            <a:ext cx="694944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Railway.Manage(); is a system intended to create a digital environment that eases the organization and maintenance of a train station, by way of enabling passengers to access the time table of any station, book a trip or inquire about their ticket information at any time.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operators are able to edit, delete or add any entry to the timetable through the use of the features offered to them in the system.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br>
              <a:rPr lang="en-GB" sz="2000" dirty="0"/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is designed to operate on multiple stations across the major cities of the country; any passenger of these stations can benefit from the system, whether they use it to purchase a ticket or to merely check the timetable of the station. Furthermore, by utilizing the functions offered to the operators, organizing the station’s workflow can be straightforward and simple.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F3DBA8-B00A-4E0A-A810-8428284ACF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609" y="5608320"/>
            <a:ext cx="2658951" cy="115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83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AF6861-0528-4837-BAB7-06E466001D71}"/>
              </a:ext>
            </a:extLst>
          </p:cNvPr>
          <p:cNvSpPr/>
          <p:nvPr/>
        </p:nvSpPr>
        <p:spPr>
          <a:xfrm>
            <a:off x="535172" y="723546"/>
            <a:ext cx="11121656" cy="54109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97033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GB" sz="2400" dirty="0">
              <a:solidFill>
                <a:srgbClr val="97033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previously mentioned, the aim of this system is to ease the organization of a train station by offering many functionalities that will act as a conduit for passengers to access and control their trips through the comfort of their technological gadgets.</a:t>
            </a:r>
          </a:p>
          <a:p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Moreover, operators will be able to access special features that are available to them such as being able to edit, add or delete a trip into the station’s timetable.</a:t>
            </a:r>
          </a:p>
          <a:p>
            <a:endParaRPr 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it will combine all of the features a passenger would need to travel via train into one place that is made easy to navigate and use.</a:t>
            </a:r>
          </a:p>
          <a:p>
            <a:pPr algn="ctr"/>
            <a:endParaRPr lang="en-GB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EB4A57DB-11AE-4966-9705-B07F4982A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096655" y="3322320"/>
            <a:ext cx="6858000" cy="213360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66E75424-AA47-4B5F-9B90-673D6121F7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30655" y="3322320"/>
            <a:ext cx="6858000" cy="21336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2F8B02C-2F3F-4CD1-9BE3-910465195281}"/>
              </a:ext>
            </a:extLst>
          </p:cNvPr>
          <p:cNvCxnSpPr>
            <a:cxnSpLocks/>
          </p:cNvCxnSpPr>
          <p:nvPr/>
        </p:nvCxnSpPr>
        <p:spPr>
          <a:xfrm>
            <a:off x="3202999" y="2331628"/>
            <a:ext cx="5786001" cy="219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9AD6772-43FD-45A0-8B9F-8B7A03AAB5DA}"/>
              </a:ext>
            </a:extLst>
          </p:cNvPr>
          <p:cNvCxnSpPr>
            <a:cxnSpLocks/>
          </p:cNvCxnSpPr>
          <p:nvPr/>
        </p:nvCxnSpPr>
        <p:spPr>
          <a:xfrm>
            <a:off x="3202999" y="4824557"/>
            <a:ext cx="5786001" cy="219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FB166E5-17D7-4DE6-A6EC-1F3B3E980E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950" y="5703601"/>
            <a:ext cx="2658951" cy="115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172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D19EEF-F7B1-4F0D-BDB5-1B7ADE67F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75"/>
          <a:stretch/>
        </p:blipFill>
        <p:spPr>
          <a:xfrm>
            <a:off x="20" y="-733647"/>
            <a:ext cx="12191980" cy="759164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AF6861-0528-4837-BAB7-06E466001D71}"/>
              </a:ext>
            </a:extLst>
          </p:cNvPr>
          <p:cNvSpPr/>
          <p:nvPr/>
        </p:nvSpPr>
        <p:spPr>
          <a:xfrm>
            <a:off x="535172" y="723546"/>
            <a:ext cx="11121656" cy="54109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dirty="0">
                <a:solidFill>
                  <a:srgbClr val="97033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Difficulties &amp; How Problems Were Solved: </a:t>
            </a:r>
            <a:endParaRPr lang="en-GB" sz="2400" dirty="0">
              <a:solidFill>
                <a:srgbClr val="97033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Sending the project file between the members was difficult and messy, problems always arose from it.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was difficult, and arranging meetings was tedious.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Writing formal documentation was a new experience for the team, beside it being in the middle of the semester alongside many other assignments, tests…etc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period of time allocated for each deliverable was too short most of the times, and the milestones were too close to each other.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Creating an imaginary scenario for the project was confusing and messy.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Size and format of the frames in the GUI differed from a member’s computer to another’s. 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linking refused to work in some members’ devices.</a:t>
            </a:r>
          </a:p>
          <a:p>
            <a:r>
              <a:rPr lang="en-GB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GB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problems were solved with patience and diligence, and through online search and support from our colleagues.</a:t>
            </a:r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8342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C65C71-53F8-4008-9C82-C4F1A6F88097}"/>
              </a:ext>
            </a:extLst>
          </p:cNvPr>
          <p:cNvSpPr/>
          <p:nvPr/>
        </p:nvSpPr>
        <p:spPr>
          <a:xfrm>
            <a:off x="4496844" y="916071"/>
            <a:ext cx="31983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b="1" dirty="0">
                <a:solidFill>
                  <a:srgbClr val="97033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Lessons Learnt</a:t>
            </a:r>
            <a:endParaRPr lang="en-GB" sz="4400" dirty="0">
              <a:solidFill>
                <a:srgbClr val="97033D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C442AE-0525-45AC-BE32-69FD7F78B1AE}"/>
              </a:ext>
            </a:extLst>
          </p:cNvPr>
          <p:cNvSpPr txBox="1"/>
          <p:nvPr/>
        </p:nvSpPr>
        <p:spPr>
          <a:xfrm>
            <a:off x="498585" y="1840403"/>
            <a:ext cx="1085171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team’s skills in technical writing improved a lot during the development of this project.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team got an insight on how software development is conducted in real life.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Members gained experience for writing code and making an entire new database.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team got better at scheduling and prioritizing tasks after working on this project.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Dealing with the problems that arose during the project’s development made the members more experienced in dealing with software issues.</a:t>
            </a:r>
          </a:p>
        </p:txBody>
      </p:sp>
    </p:spTree>
    <p:extLst>
      <p:ext uri="{BB962C8B-B14F-4D97-AF65-F5344CB8AC3E}">
        <p14:creationId xmlns:p14="http://schemas.microsoft.com/office/powerpoint/2010/main" val="41671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62B1C5-A784-494A-9E0D-5C536D73E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4998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AF85BDC-CBC4-4753-89FD-C5A30C003F75}"/>
              </a:ext>
            </a:extLst>
          </p:cNvPr>
          <p:cNvSpPr/>
          <p:nvPr/>
        </p:nvSpPr>
        <p:spPr>
          <a:xfrm>
            <a:off x="3792339" y="161062"/>
            <a:ext cx="599106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b="1" dirty="0">
                <a:solidFill>
                  <a:srgbClr val="97033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 of The Application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4A13B18-01E4-447E-B882-2F45038EB83F}"/>
              </a:ext>
            </a:extLst>
          </p:cNvPr>
          <p:cNvCxnSpPr>
            <a:cxnSpLocks/>
          </p:cNvCxnSpPr>
          <p:nvPr/>
        </p:nvCxnSpPr>
        <p:spPr>
          <a:xfrm>
            <a:off x="3792339" y="855166"/>
            <a:ext cx="5786001" cy="219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2CC1D9D-7F09-488C-AA1F-DC50B3E74619}"/>
              </a:ext>
            </a:extLst>
          </p:cNvPr>
          <p:cNvSpPr txBox="1"/>
          <p:nvPr/>
        </p:nvSpPr>
        <p:spPr>
          <a:xfrm>
            <a:off x="3870960" y="1127760"/>
            <a:ext cx="810768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1.Upon running, the user will be greeted with an introductory frame that contains the different functionalities of the program (each one accessed from a separate button) asking them to make a choice of which one they would like to preform.</a:t>
            </a:r>
          </a:p>
          <a:p>
            <a:b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2.1:if the user chooses “quick booking” ,another frame will open asking them to enter their various information and will store them in a relation concerned with collecting the passengers’ data.</a:t>
            </a:r>
          </a:p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that,they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get to choose which trip the would like to go on(from a pre-defined list),their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seat,class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...etc via another frame ,which is the main mean of booking a trip and will generate ticket ID if the booking was made successfully .</a:t>
            </a:r>
          </a:p>
          <a:p>
            <a:b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2.2:if the user chooses “view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ticket”,a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 will open asking them to enter the ticket ID that was generated upon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booking,when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entered successfully ,the ticket information will be displayed to the user to view.</a:t>
            </a:r>
          </a:p>
          <a:p>
            <a:b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2.3:The option “Train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Schedule”,enables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user to view all the trips available and their timings (departure and arrival) from another frame that will open when the button is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selected,thus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preforming a query of the relation storing the trips.</a:t>
            </a:r>
          </a:p>
          <a:p>
            <a:b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2.4:The “operator” button will only be useful to operators that wish to make slight modifications or queries to the existing information stored in the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database,whether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they are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trips,passenger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information,tickets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etc,when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button is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selected,a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 will open that is capable of preforming such functionalities.</a:t>
            </a:r>
          </a:p>
          <a:p>
            <a:b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3:note that different exceptions can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occur,such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entering an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nonexistent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ticket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ID,invalid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inputs or making illegal changes to the database.</a:t>
            </a:r>
          </a:p>
          <a:p>
            <a:br>
              <a:rPr lang="en-GB" sz="2000" dirty="0"/>
            </a:br>
            <a:endParaRPr lang="en-GB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F3DBA8-B00A-4E0A-A810-8428284ACF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609" y="5608320"/>
            <a:ext cx="2658951" cy="115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535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DC8AC39-3AEF-43F5-B3A7-0629FB4AA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991" y="761981"/>
            <a:ext cx="7780019" cy="533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941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62C26B-F679-47B6-B7C3-19D321481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3549"/>
            <a:ext cx="12192000" cy="21173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8162FD-D431-42CB-91C6-89B35D004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506"/>
            <a:ext cx="12192000" cy="2117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DC8AC39-3AEF-43F5-B3A7-0629FB4AA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510" y="761981"/>
            <a:ext cx="7840980" cy="533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115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506</Words>
  <Application>Microsoft Office PowerPoint</Application>
  <PresentationFormat>Widescreen</PresentationFormat>
  <Paragraphs>71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Cambria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Reema Alyousef</dc:creator>
  <cp:lastModifiedBy>لمى ابراهيم بن-سليمان اليوسف</cp:lastModifiedBy>
  <cp:revision>12</cp:revision>
  <dcterms:created xsi:type="dcterms:W3CDTF">2018-04-22T20:27:14Z</dcterms:created>
  <dcterms:modified xsi:type="dcterms:W3CDTF">2018-12-03T17:39:09Z</dcterms:modified>
</cp:coreProperties>
</file>

<file path=docProps/thumbnail.jpeg>
</file>